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8" r:id="rId11"/>
    <p:sldId id="26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706" autoAdjust="0"/>
  </p:normalViewPr>
  <p:slideViewPr>
    <p:cSldViewPr snapToGrid="0" showGuides="1">
      <p:cViewPr varScale="1">
        <p:scale>
          <a:sx n="71" d="100"/>
          <a:sy n="71" d="100"/>
        </p:scale>
        <p:origin x="444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9" d="100"/>
          <a:sy n="79" d="100"/>
        </p:scale>
        <p:origin x="319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442EA2-39BA-4C9A-AD59-755D4917D532}" type="doc">
      <dgm:prSet loTypeId="urn:microsoft.com/office/officeart/2008/layout/VerticalCurvedList" loCatId="list" qsTypeId="urn:microsoft.com/office/officeart/2005/8/quickstyle/3d5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4DF9FE7B-F642-4898-A360-D4E3814E1A3D}">
      <dgm:prSet phldrT="[Text]" custT="1"/>
      <dgm:spPr/>
      <dgm:t>
        <a:bodyPr/>
        <a:lstStyle/>
        <a:p>
          <a:r>
            <a:rPr lang="en-US" sz="1800" b="1" dirty="0"/>
            <a:t>Sequential</a:t>
          </a:r>
        </a:p>
      </dgm:t>
      <dgm:extLst>
        <a:ext uri="{E40237B7-FDA0-4F09-8148-C483321AD2D9}">
          <dgm14:cNvPr xmlns:dgm14="http://schemas.microsoft.com/office/drawing/2010/diagram" id="0" name="" title="Group A and its tasks"/>
        </a:ext>
      </dgm:extLst>
    </dgm:pt>
    <dgm:pt modelId="{1C10F06D-860A-4604-A7AD-02E614FE3976}" type="parTrans" cxnId="{EBD8BE8D-6018-43E2-B081-034BB5656EB6}">
      <dgm:prSet/>
      <dgm:spPr/>
      <dgm:t>
        <a:bodyPr/>
        <a:lstStyle/>
        <a:p>
          <a:endParaRPr lang="en-US"/>
        </a:p>
      </dgm:t>
    </dgm:pt>
    <dgm:pt modelId="{43C18EFF-81FC-4D70-8C6B-E95FF3730413}" type="sibTrans" cxnId="{EBD8BE8D-6018-43E2-B081-034BB5656EB6}">
      <dgm:prSet/>
      <dgm:spPr/>
      <dgm:t>
        <a:bodyPr/>
        <a:lstStyle/>
        <a:p>
          <a:endParaRPr lang="en-US"/>
        </a:p>
      </dgm:t>
    </dgm:pt>
    <dgm:pt modelId="{3929B1E1-4BC4-4C73-ABE8-27CEF96A3652}">
      <dgm:prSet phldrT="[Text]"/>
      <dgm:spPr/>
      <dgm:t>
        <a:bodyPr/>
        <a:lstStyle/>
        <a:p>
          <a:r>
            <a:rPr lang="en-US" dirty="0"/>
            <a:t>Parallel Stream</a:t>
          </a:r>
        </a:p>
      </dgm:t>
      <dgm:extLst>
        <a:ext uri="{E40237B7-FDA0-4F09-8148-C483321AD2D9}">
          <dgm14:cNvPr xmlns:dgm14="http://schemas.microsoft.com/office/drawing/2010/diagram" id="0" name="" title="Group B and its tasks"/>
        </a:ext>
      </dgm:extLst>
    </dgm:pt>
    <dgm:pt modelId="{F356CC76-9117-4B79-A270-BBBAFD3E9C79}" type="parTrans" cxnId="{1339090C-9A95-4C05-841C-FA3AF987601B}">
      <dgm:prSet/>
      <dgm:spPr/>
      <dgm:t>
        <a:bodyPr/>
        <a:lstStyle/>
        <a:p>
          <a:endParaRPr lang="en-US"/>
        </a:p>
      </dgm:t>
    </dgm:pt>
    <dgm:pt modelId="{19BA0C22-38BB-4E9F-89D5-0FF5FF9F12CE}" type="sibTrans" cxnId="{1339090C-9A95-4C05-841C-FA3AF987601B}">
      <dgm:prSet/>
      <dgm:spPr/>
      <dgm:t>
        <a:bodyPr/>
        <a:lstStyle/>
        <a:p>
          <a:endParaRPr lang="en-US"/>
        </a:p>
      </dgm:t>
    </dgm:pt>
    <dgm:pt modelId="{99E0600D-9954-43F4-8926-13B8777FAAA1}">
      <dgm:prSet phldrT="[Text]"/>
      <dgm:spPr/>
      <dgm:t>
        <a:bodyPr/>
        <a:lstStyle/>
        <a:p>
          <a:r>
            <a:rPr lang="en-US" dirty="0"/>
            <a:t>Each element in the stream is processed concurrently. </a:t>
          </a:r>
        </a:p>
      </dgm:t>
    </dgm:pt>
    <dgm:pt modelId="{BE23F476-2C5C-42ED-BF2B-CD5FC7ADDDF6}" type="parTrans" cxnId="{09FCCB9D-A30A-4326-970E-26252D39327F}">
      <dgm:prSet/>
      <dgm:spPr/>
      <dgm:t>
        <a:bodyPr/>
        <a:lstStyle/>
        <a:p>
          <a:endParaRPr lang="en-US"/>
        </a:p>
      </dgm:t>
    </dgm:pt>
    <dgm:pt modelId="{C44937DC-4907-4769-AA8B-1B3E7391D7B0}" type="sibTrans" cxnId="{09FCCB9D-A30A-4326-970E-26252D39327F}">
      <dgm:prSet/>
      <dgm:spPr/>
      <dgm:t>
        <a:bodyPr/>
        <a:lstStyle/>
        <a:p>
          <a:endParaRPr lang="en-US"/>
        </a:p>
      </dgm:t>
    </dgm:pt>
    <dgm:pt modelId="{60CDF8D0-D4FC-4467-A51E-79C5A58B0B2C}">
      <dgm:prSet phldrT="[Text]"/>
      <dgm:spPr/>
      <dgm:t>
        <a:bodyPr/>
        <a:lstStyle/>
        <a:p>
          <a:r>
            <a:rPr lang="en-US" dirty="0"/>
            <a:t>Fork/Join Framework</a:t>
          </a:r>
        </a:p>
      </dgm:t>
      <dgm:extLst>
        <a:ext uri="{E40237B7-FDA0-4F09-8148-C483321AD2D9}">
          <dgm14:cNvPr xmlns:dgm14="http://schemas.microsoft.com/office/drawing/2010/diagram" id="0" name="" title="Group C and its tasks"/>
        </a:ext>
      </dgm:extLst>
    </dgm:pt>
    <dgm:pt modelId="{E12A269F-AB82-486A-9077-80F2BBBE48C2}" type="parTrans" cxnId="{2BA65DEC-E719-4ED3-8135-48349D42DD04}">
      <dgm:prSet/>
      <dgm:spPr/>
      <dgm:t>
        <a:bodyPr/>
        <a:lstStyle/>
        <a:p>
          <a:endParaRPr lang="en-US"/>
        </a:p>
      </dgm:t>
    </dgm:pt>
    <dgm:pt modelId="{3F7FD59D-A716-4310-A89A-AB6F740D9FFF}" type="sibTrans" cxnId="{2BA65DEC-E719-4ED3-8135-48349D42DD04}">
      <dgm:prSet/>
      <dgm:spPr/>
      <dgm:t>
        <a:bodyPr/>
        <a:lstStyle/>
        <a:p>
          <a:endParaRPr lang="en-US"/>
        </a:p>
      </dgm:t>
    </dgm:pt>
    <dgm:pt modelId="{13A5CFEF-CCEB-46A9-9198-5C8E162EE04B}">
      <dgm:prSet phldrT="[Text]" custT="1"/>
      <dgm:spPr/>
      <dgm:t>
        <a:bodyPr/>
        <a:lstStyle/>
        <a:p>
          <a:r>
            <a:rPr lang="en-US" sz="1500" dirty="0"/>
            <a:t>Simple, but slow for large N.</a:t>
          </a:r>
        </a:p>
      </dgm:t>
    </dgm:pt>
    <dgm:pt modelId="{BF849658-5E7D-4014-AD40-69BB065E3D7E}" type="parTrans" cxnId="{559DC402-8BBA-4792-8B26-E3C279F74FF9}">
      <dgm:prSet/>
      <dgm:spPr/>
      <dgm:t>
        <a:bodyPr/>
        <a:lstStyle/>
        <a:p>
          <a:endParaRPr lang="en-US"/>
        </a:p>
      </dgm:t>
    </dgm:pt>
    <dgm:pt modelId="{631FDADC-611E-43AC-9687-91B217EEAD3F}" type="sibTrans" cxnId="{559DC402-8BBA-4792-8B26-E3C279F74FF9}">
      <dgm:prSet/>
      <dgm:spPr/>
      <dgm:t>
        <a:bodyPr/>
        <a:lstStyle/>
        <a:p>
          <a:endParaRPr lang="en-US"/>
        </a:p>
      </dgm:t>
    </dgm:pt>
    <dgm:pt modelId="{EFF2750D-B4B3-474C-8B62-8B638DC31F7E}">
      <dgm:prSet phldrT="[Text]" custT="1"/>
      <dgm:spPr/>
      <dgm:t>
        <a:bodyPr/>
        <a:lstStyle/>
        <a:p>
          <a:r>
            <a:rPr lang="en-US" sz="1500" dirty="0"/>
            <a:t>Single thread processes all points one by one.</a:t>
          </a:r>
        </a:p>
      </dgm:t>
    </dgm:pt>
    <dgm:pt modelId="{75C067D7-FCD2-4969-8F27-4BBDA88E75ED}" type="sibTrans" cxnId="{A058DDA2-48CA-4E5B-B389-F71A59C262B0}">
      <dgm:prSet/>
      <dgm:spPr/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title="Curved line"/>
        </a:ext>
      </dgm:extLst>
    </dgm:pt>
    <dgm:pt modelId="{AEBC78E6-CDDC-4C8F-A157-3C51E907FACD}" type="parTrans" cxnId="{A058DDA2-48CA-4E5B-B389-F71A59C262B0}">
      <dgm:prSet/>
      <dgm:spPr/>
      <dgm:t>
        <a:bodyPr/>
        <a:lstStyle/>
        <a:p>
          <a:endParaRPr lang="en-US"/>
        </a:p>
      </dgm:t>
    </dgm:pt>
    <dgm:pt modelId="{32ADB1C5-03EB-4F8C-B3F6-E4E997B5865F}">
      <dgm:prSet phldrT="[Text]"/>
      <dgm:spPr/>
      <dgm:t>
        <a:bodyPr/>
        <a:lstStyle/>
        <a:p>
          <a:r>
            <a:rPr lang="en-US" dirty="0"/>
            <a:t>Minimal code, decent speed-up.</a:t>
          </a:r>
        </a:p>
      </dgm:t>
    </dgm:pt>
    <dgm:pt modelId="{D712F246-9AFF-4CB4-834D-F44351047D14}" type="parTrans" cxnId="{DD9012D1-DE3B-4278-98BF-0E4E7E889DB8}">
      <dgm:prSet/>
      <dgm:spPr/>
      <dgm:t>
        <a:bodyPr/>
        <a:lstStyle/>
        <a:p>
          <a:endParaRPr lang="en-US"/>
        </a:p>
      </dgm:t>
    </dgm:pt>
    <dgm:pt modelId="{D26F19D6-CE57-4AE2-B624-A399B3997D78}" type="sibTrans" cxnId="{DD9012D1-DE3B-4278-98BF-0E4E7E889DB8}">
      <dgm:prSet/>
      <dgm:spPr/>
      <dgm:t>
        <a:bodyPr/>
        <a:lstStyle/>
        <a:p>
          <a:endParaRPr lang="en-US"/>
        </a:p>
      </dgm:t>
    </dgm:pt>
    <dgm:pt modelId="{F9D25673-4109-4BAA-9B2F-CD2E6C4A4F37}">
      <dgm:prSet phldrT="[Text]"/>
      <dgm:spPr/>
      <dgm:t>
        <a:bodyPr/>
        <a:lstStyle/>
        <a:p>
          <a:r>
            <a:rPr lang="en-US" dirty="0"/>
            <a:t>Manual task splitting allows efficient use of CPU cores. </a:t>
          </a:r>
        </a:p>
      </dgm:t>
    </dgm:pt>
    <dgm:pt modelId="{EF4DED4C-84F0-4648-B2F5-8F6A0B08595C}" type="parTrans" cxnId="{A4C42F91-F0C6-40AC-AFF9-EA1573E01384}">
      <dgm:prSet/>
      <dgm:spPr/>
      <dgm:t>
        <a:bodyPr/>
        <a:lstStyle/>
        <a:p>
          <a:endParaRPr lang="en-US"/>
        </a:p>
      </dgm:t>
    </dgm:pt>
    <dgm:pt modelId="{A46C1910-C264-4CC3-BFAA-C10A5D987515}" type="sibTrans" cxnId="{A4C42F91-F0C6-40AC-AFF9-EA1573E01384}">
      <dgm:prSet/>
      <dgm:spPr/>
      <dgm:t>
        <a:bodyPr/>
        <a:lstStyle/>
        <a:p>
          <a:endParaRPr lang="en-US"/>
        </a:p>
      </dgm:t>
    </dgm:pt>
    <dgm:pt modelId="{41C06D5E-70E2-4406-996A-EE657054D902}">
      <dgm:prSet phldrT="[Text]"/>
      <dgm:spPr/>
      <dgm:t>
        <a:bodyPr/>
        <a:lstStyle/>
        <a:p>
          <a:r>
            <a:rPr lang="en-US" dirty="0"/>
            <a:t>Best performance at large scale.</a:t>
          </a:r>
        </a:p>
      </dgm:t>
    </dgm:pt>
    <dgm:pt modelId="{A2D15442-7827-4FA7-8690-688822B50BBE}" type="parTrans" cxnId="{68467F1C-1AE7-49E0-AFA3-51A991D15CB4}">
      <dgm:prSet/>
      <dgm:spPr/>
      <dgm:t>
        <a:bodyPr/>
        <a:lstStyle/>
        <a:p>
          <a:endParaRPr lang="en-US"/>
        </a:p>
      </dgm:t>
    </dgm:pt>
    <dgm:pt modelId="{1B527814-44F0-4EAB-93B2-C51D2F45C611}" type="sibTrans" cxnId="{68467F1C-1AE7-49E0-AFA3-51A991D15CB4}">
      <dgm:prSet/>
      <dgm:spPr/>
      <dgm:t>
        <a:bodyPr/>
        <a:lstStyle/>
        <a:p>
          <a:endParaRPr lang="en-US"/>
        </a:p>
      </dgm:t>
    </dgm:pt>
    <dgm:pt modelId="{E12D126D-5BC4-44FC-877D-0FC48C1B2D85}" type="pres">
      <dgm:prSet presAssocID="{3F442EA2-39BA-4C9A-AD59-755D4917D532}" presName="Name0" presStyleCnt="0">
        <dgm:presLayoutVars>
          <dgm:chMax val="7"/>
          <dgm:chPref val="7"/>
          <dgm:dir/>
        </dgm:presLayoutVars>
      </dgm:prSet>
      <dgm:spPr/>
    </dgm:pt>
    <dgm:pt modelId="{AC219FFF-DFA2-46FC-A936-FF262FD56C22}" type="pres">
      <dgm:prSet presAssocID="{3F442EA2-39BA-4C9A-AD59-755D4917D532}" presName="Name1" presStyleCnt="0"/>
      <dgm:spPr/>
    </dgm:pt>
    <dgm:pt modelId="{7D92B159-8F47-403B-8C17-9CEA3E09101B}" type="pres">
      <dgm:prSet presAssocID="{3F442EA2-39BA-4C9A-AD59-755D4917D532}" presName="cycle" presStyleCnt="0"/>
      <dgm:spPr/>
    </dgm:pt>
    <dgm:pt modelId="{994BF1C1-1927-403C-B9A3-39609775EC3D}" type="pres">
      <dgm:prSet presAssocID="{3F442EA2-39BA-4C9A-AD59-755D4917D532}" presName="srcNode" presStyleLbl="node1" presStyleIdx="0" presStyleCnt="3"/>
      <dgm:spPr/>
    </dgm:pt>
    <dgm:pt modelId="{54C353D6-4361-4EC4-AC8B-E57B1905014A}" type="pres">
      <dgm:prSet presAssocID="{3F442EA2-39BA-4C9A-AD59-755D4917D532}" presName="conn" presStyleLbl="parChTrans1D2" presStyleIdx="0" presStyleCnt="1"/>
      <dgm:spPr/>
    </dgm:pt>
    <dgm:pt modelId="{6047EC00-40F5-4FB6-A18A-FFA3750E31E8}" type="pres">
      <dgm:prSet presAssocID="{3F442EA2-39BA-4C9A-AD59-755D4917D532}" presName="extraNode" presStyleLbl="node1" presStyleIdx="0" presStyleCnt="3"/>
      <dgm:spPr/>
    </dgm:pt>
    <dgm:pt modelId="{EF2EA530-249E-4AFC-A161-499C2FC26FE6}" type="pres">
      <dgm:prSet presAssocID="{3F442EA2-39BA-4C9A-AD59-755D4917D532}" presName="dstNode" presStyleLbl="node1" presStyleIdx="0" presStyleCnt="3"/>
      <dgm:spPr/>
    </dgm:pt>
    <dgm:pt modelId="{948352C4-85D2-4D34-B725-6779481395A0}" type="pres">
      <dgm:prSet presAssocID="{4DF9FE7B-F642-4898-A360-D4E3814E1A3D}" presName="text_1" presStyleLbl="node1" presStyleIdx="0" presStyleCnt="3">
        <dgm:presLayoutVars>
          <dgm:bulletEnabled val="1"/>
        </dgm:presLayoutVars>
      </dgm:prSet>
      <dgm:spPr/>
    </dgm:pt>
    <dgm:pt modelId="{20212E9F-BE8F-472A-B4B8-410796D8AB91}" type="pres">
      <dgm:prSet presAssocID="{4DF9FE7B-F642-4898-A360-D4E3814E1A3D}" presName="accent_1" presStyleCnt="0"/>
      <dgm:spPr/>
    </dgm:pt>
    <dgm:pt modelId="{E2E0013A-128B-42BA-9880-74402006BA77}" type="pres">
      <dgm:prSet presAssocID="{4DF9FE7B-F642-4898-A360-D4E3814E1A3D}" presName="accentRepeatNode" presStyleLbl="solidFgAcc1" presStyleIdx="0" presStyleCnt="3" custLinFactNeighborX="2119"/>
      <dgm:spPr/>
      <dgm:extLst>
        <a:ext uri="{E40237B7-FDA0-4F09-8148-C483321AD2D9}">
          <dgm14:cNvPr xmlns:dgm14="http://schemas.microsoft.com/office/drawing/2010/diagram" id="0" name="" title="Circle for Group A"/>
        </a:ext>
      </dgm:extLst>
    </dgm:pt>
    <dgm:pt modelId="{3372709C-A70C-4C01-B2A2-066754B1FEB1}" type="pres">
      <dgm:prSet presAssocID="{3929B1E1-4BC4-4C73-ABE8-27CEF96A3652}" presName="text_2" presStyleLbl="node1" presStyleIdx="1" presStyleCnt="3">
        <dgm:presLayoutVars>
          <dgm:bulletEnabled val="1"/>
        </dgm:presLayoutVars>
      </dgm:prSet>
      <dgm:spPr/>
    </dgm:pt>
    <dgm:pt modelId="{A04A9BCF-2F46-47DE-9128-1406A96A6CEE}" type="pres">
      <dgm:prSet presAssocID="{3929B1E1-4BC4-4C73-ABE8-27CEF96A3652}" presName="accent_2" presStyleCnt="0"/>
      <dgm:spPr/>
    </dgm:pt>
    <dgm:pt modelId="{2395B4C0-0968-46BC-9AFC-A3B801E5FB01}" type="pres">
      <dgm:prSet presAssocID="{3929B1E1-4BC4-4C73-ABE8-27CEF96A3652}" presName="accentRepeatNode" presStyleLbl="solidFgAcc1" presStyleIdx="1" presStyleCnt="3"/>
      <dgm:spPr/>
      <dgm:extLst>
        <a:ext uri="{E40237B7-FDA0-4F09-8148-C483321AD2D9}">
          <dgm14:cNvPr xmlns:dgm14="http://schemas.microsoft.com/office/drawing/2010/diagram" id="0" name="" title="Circle for Group B"/>
        </a:ext>
      </dgm:extLst>
    </dgm:pt>
    <dgm:pt modelId="{83D99B1A-3C07-45F4-B738-69303B96AE06}" type="pres">
      <dgm:prSet presAssocID="{60CDF8D0-D4FC-4467-A51E-79C5A58B0B2C}" presName="text_3" presStyleLbl="node1" presStyleIdx="2" presStyleCnt="3">
        <dgm:presLayoutVars>
          <dgm:bulletEnabled val="1"/>
        </dgm:presLayoutVars>
      </dgm:prSet>
      <dgm:spPr/>
    </dgm:pt>
    <dgm:pt modelId="{B2FEF5B7-8459-4C5F-B251-7138F2854BC8}" type="pres">
      <dgm:prSet presAssocID="{60CDF8D0-D4FC-4467-A51E-79C5A58B0B2C}" presName="accent_3" presStyleCnt="0"/>
      <dgm:spPr/>
    </dgm:pt>
    <dgm:pt modelId="{304E63CD-82D9-48BE-AE4B-BA23F0BD1A32}" type="pres">
      <dgm:prSet presAssocID="{60CDF8D0-D4FC-4467-A51E-79C5A58B0B2C}" presName="accentRepeatNode" presStyleLbl="solidFgAcc1" presStyleIdx="2" presStyleCnt="3"/>
      <dgm:spPr/>
      <dgm:extLst>
        <a:ext uri="{E40237B7-FDA0-4F09-8148-C483321AD2D9}">
          <dgm14:cNvPr xmlns:dgm14="http://schemas.microsoft.com/office/drawing/2010/diagram" id="0" name="" title="Circle for Group C"/>
        </a:ext>
      </dgm:extLst>
    </dgm:pt>
  </dgm:ptLst>
  <dgm:cxnLst>
    <dgm:cxn modelId="{559DC402-8BBA-4792-8B26-E3C279F74FF9}" srcId="{4DF9FE7B-F642-4898-A360-D4E3814E1A3D}" destId="{13A5CFEF-CCEB-46A9-9198-5C8E162EE04B}" srcOrd="1" destOrd="0" parTransId="{BF849658-5E7D-4014-AD40-69BB065E3D7E}" sibTransId="{631FDADC-611E-43AC-9687-91B217EEAD3F}"/>
    <dgm:cxn modelId="{1339090C-9A95-4C05-841C-FA3AF987601B}" srcId="{3F442EA2-39BA-4C9A-AD59-755D4917D532}" destId="{3929B1E1-4BC4-4C73-ABE8-27CEF96A3652}" srcOrd="1" destOrd="0" parTransId="{F356CC76-9117-4B79-A270-BBBAFD3E9C79}" sibTransId="{19BA0C22-38BB-4E9F-89D5-0FF5FF9F12CE}"/>
    <dgm:cxn modelId="{68467F1C-1AE7-49E0-AFA3-51A991D15CB4}" srcId="{60CDF8D0-D4FC-4467-A51E-79C5A58B0B2C}" destId="{41C06D5E-70E2-4406-996A-EE657054D902}" srcOrd="1" destOrd="0" parTransId="{A2D15442-7827-4FA7-8690-688822B50BBE}" sibTransId="{1B527814-44F0-4EAB-93B2-C51D2F45C611}"/>
    <dgm:cxn modelId="{3B95763D-0B4F-4DEB-931F-1C80DDC3DDB0}" type="presOf" srcId="{41C06D5E-70E2-4406-996A-EE657054D902}" destId="{83D99B1A-3C07-45F4-B738-69303B96AE06}" srcOrd="0" destOrd="2" presId="urn:microsoft.com/office/officeart/2008/layout/VerticalCurvedList"/>
    <dgm:cxn modelId="{849EB666-D3A1-461D-9E62-5464D5460EA3}" type="presOf" srcId="{99E0600D-9954-43F4-8926-13B8777FAAA1}" destId="{3372709C-A70C-4C01-B2A2-066754B1FEB1}" srcOrd="0" destOrd="1" presId="urn:microsoft.com/office/officeart/2008/layout/VerticalCurvedList"/>
    <dgm:cxn modelId="{678A5F6B-D072-41A7-97A6-8997DE05811C}" type="presOf" srcId="{3F442EA2-39BA-4C9A-AD59-755D4917D532}" destId="{E12D126D-5BC4-44FC-877D-0FC48C1B2D85}" srcOrd="0" destOrd="0" presId="urn:microsoft.com/office/officeart/2008/layout/VerticalCurvedList"/>
    <dgm:cxn modelId="{277F5E6E-EF03-49F5-B073-90ADEB158677}" type="presOf" srcId="{75C067D7-FCD2-4969-8F27-4BBDA88E75ED}" destId="{54C353D6-4361-4EC4-AC8B-E57B1905014A}" srcOrd="0" destOrd="0" presId="urn:microsoft.com/office/officeart/2008/layout/VerticalCurvedList"/>
    <dgm:cxn modelId="{E3074753-E666-4A3D-A102-BCA987DFB63F}" type="presOf" srcId="{EFF2750D-B4B3-474C-8B62-8B638DC31F7E}" destId="{948352C4-85D2-4D34-B725-6779481395A0}" srcOrd="0" destOrd="1" presId="urn:microsoft.com/office/officeart/2008/layout/VerticalCurvedList"/>
    <dgm:cxn modelId="{71EC6257-9E1F-4851-BA46-E0D4E99F042E}" type="presOf" srcId="{60CDF8D0-D4FC-4467-A51E-79C5A58B0B2C}" destId="{83D99B1A-3C07-45F4-B738-69303B96AE06}" srcOrd="0" destOrd="0" presId="urn:microsoft.com/office/officeart/2008/layout/VerticalCurvedList"/>
    <dgm:cxn modelId="{EBD8BE8D-6018-43E2-B081-034BB5656EB6}" srcId="{3F442EA2-39BA-4C9A-AD59-755D4917D532}" destId="{4DF9FE7B-F642-4898-A360-D4E3814E1A3D}" srcOrd="0" destOrd="0" parTransId="{1C10F06D-860A-4604-A7AD-02E614FE3976}" sibTransId="{43C18EFF-81FC-4D70-8C6B-E95FF3730413}"/>
    <dgm:cxn modelId="{2A2B1390-FD5F-47DB-A34C-FA17F33C3397}" type="presOf" srcId="{13A5CFEF-CCEB-46A9-9198-5C8E162EE04B}" destId="{948352C4-85D2-4D34-B725-6779481395A0}" srcOrd="0" destOrd="2" presId="urn:microsoft.com/office/officeart/2008/layout/VerticalCurvedList"/>
    <dgm:cxn modelId="{A4C42F91-F0C6-40AC-AFF9-EA1573E01384}" srcId="{60CDF8D0-D4FC-4467-A51E-79C5A58B0B2C}" destId="{F9D25673-4109-4BAA-9B2F-CD2E6C4A4F37}" srcOrd="0" destOrd="0" parTransId="{EF4DED4C-84F0-4648-B2F5-8F6A0B08595C}" sibTransId="{A46C1910-C264-4CC3-BFAA-C10A5D987515}"/>
    <dgm:cxn modelId="{7C094091-C684-42A5-9262-85A06F2A50B7}" type="presOf" srcId="{32ADB1C5-03EB-4F8C-B3F6-E4E997B5865F}" destId="{3372709C-A70C-4C01-B2A2-066754B1FEB1}" srcOrd="0" destOrd="2" presId="urn:microsoft.com/office/officeart/2008/layout/VerticalCurvedList"/>
    <dgm:cxn modelId="{09FCCB9D-A30A-4326-970E-26252D39327F}" srcId="{3929B1E1-4BC4-4C73-ABE8-27CEF96A3652}" destId="{99E0600D-9954-43F4-8926-13B8777FAAA1}" srcOrd="0" destOrd="0" parTransId="{BE23F476-2C5C-42ED-BF2B-CD5FC7ADDDF6}" sibTransId="{C44937DC-4907-4769-AA8B-1B3E7391D7B0}"/>
    <dgm:cxn modelId="{A058DDA2-48CA-4E5B-B389-F71A59C262B0}" srcId="{4DF9FE7B-F642-4898-A360-D4E3814E1A3D}" destId="{EFF2750D-B4B3-474C-8B62-8B638DC31F7E}" srcOrd="0" destOrd="0" parTransId="{AEBC78E6-CDDC-4C8F-A157-3C51E907FACD}" sibTransId="{75C067D7-FCD2-4969-8F27-4BBDA88E75ED}"/>
    <dgm:cxn modelId="{533252BA-6CD3-4CE6-8E37-B0DCDDEA2143}" type="presOf" srcId="{3929B1E1-4BC4-4C73-ABE8-27CEF96A3652}" destId="{3372709C-A70C-4C01-B2A2-066754B1FEB1}" srcOrd="0" destOrd="0" presId="urn:microsoft.com/office/officeart/2008/layout/VerticalCurvedList"/>
    <dgm:cxn modelId="{DD9012D1-DE3B-4278-98BF-0E4E7E889DB8}" srcId="{3929B1E1-4BC4-4C73-ABE8-27CEF96A3652}" destId="{32ADB1C5-03EB-4F8C-B3F6-E4E997B5865F}" srcOrd="1" destOrd="0" parTransId="{D712F246-9AFF-4CB4-834D-F44351047D14}" sibTransId="{D26F19D6-CE57-4AE2-B624-A399B3997D78}"/>
    <dgm:cxn modelId="{6DCF31E1-2344-481F-89AF-3DF52964AE72}" type="presOf" srcId="{4DF9FE7B-F642-4898-A360-D4E3814E1A3D}" destId="{948352C4-85D2-4D34-B725-6779481395A0}" srcOrd="0" destOrd="0" presId="urn:microsoft.com/office/officeart/2008/layout/VerticalCurvedList"/>
    <dgm:cxn modelId="{2BA65DEC-E719-4ED3-8135-48349D42DD04}" srcId="{3F442EA2-39BA-4C9A-AD59-755D4917D532}" destId="{60CDF8D0-D4FC-4467-A51E-79C5A58B0B2C}" srcOrd="2" destOrd="0" parTransId="{E12A269F-AB82-486A-9077-80F2BBBE48C2}" sibTransId="{3F7FD59D-A716-4310-A89A-AB6F740D9FFF}"/>
    <dgm:cxn modelId="{683562F1-83F0-46A4-86D7-CD3DDF5C58F6}" type="presOf" srcId="{F9D25673-4109-4BAA-9B2F-CD2E6C4A4F37}" destId="{83D99B1A-3C07-45F4-B738-69303B96AE06}" srcOrd="0" destOrd="1" presId="urn:microsoft.com/office/officeart/2008/layout/VerticalCurvedList"/>
    <dgm:cxn modelId="{E167B67C-9AF1-4992-8808-0A0526D383DF}" type="presParOf" srcId="{E12D126D-5BC4-44FC-877D-0FC48C1B2D85}" destId="{AC219FFF-DFA2-46FC-A936-FF262FD56C22}" srcOrd="0" destOrd="0" presId="urn:microsoft.com/office/officeart/2008/layout/VerticalCurvedList"/>
    <dgm:cxn modelId="{C97EFAF6-FD5C-40B1-A185-58B5EC97191B}" type="presParOf" srcId="{AC219FFF-DFA2-46FC-A936-FF262FD56C22}" destId="{7D92B159-8F47-403B-8C17-9CEA3E09101B}" srcOrd="0" destOrd="0" presId="urn:microsoft.com/office/officeart/2008/layout/VerticalCurvedList"/>
    <dgm:cxn modelId="{E87E985C-E60A-470B-BEBB-D457465C0913}" type="presParOf" srcId="{7D92B159-8F47-403B-8C17-9CEA3E09101B}" destId="{994BF1C1-1927-403C-B9A3-39609775EC3D}" srcOrd="0" destOrd="0" presId="urn:microsoft.com/office/officeart/2008/layout/VerticalCurvedList"/>
    <dgm:cxn modelId="{C9F0703A-96EE-449D-82AF-090E8AB8092B}" type="presParOf" srcId="{7D92B159-8F47-403B-8C17-9CEA3E09101B}" destId="{54C353D6-4361-4EC4-AC8B-E57B1905014A}" srcOrd="1" destOrd="0" presId="urn:microsoft.com/office/officeart/2008/layout/VerticalCurvedList"/>
    <dgm:cxn modelId="{8BBAA3D7-81A9-4539-A31C-85A76E0BFAB7}" type="presParOf" srcId="{7D92B159-8F47-403B-8C17-9CEA3E09101B}" destId="{6047EC00-40F5-4FB6-A18A-FFA3750E31E8}" srcOrd="2" destOrd="0" presId="urn:microsoft.com/office/officeart/2008/layout/VerticalCurvedList"/>
    <dgm:cxn modelId="{05E3AC0B-5C14-4828-B16A-3ABF66D4CBF0}" type="presParOf" srcId="{7D92B159-8F47-403B-8C17-9CEA3E09101B}" destId="{EF2EA530-249E-4AFC-A161-499C2FC26FE6}" srcOrd="3" destOrd="0" presId="urn:microsoft.com/office/officeart/2008/layout/VerticalCurvedList"/>
    <dgm:cxn modelId="{74DED9B9-534D-4B4D-B322-A0D318BF997B}" type="presParOf" srcId="{AC219FFF-DFA2-46FC-A936-FF262FD56C22}" destId="{948352C4-85D2-4D34-B725-6779481395A0}" srcOrd="1" destOrd="0" presId="urn:microsoft.com/office/officeart/2008/layout/VerticalCurvedList"/>
    <dgm:cxn modelId="{E5862F9E-4B7C-49C3-9E8E-A9264383A0C2}" type="presParOf" srcId="{AC219FFF-DFA2-46FC-A936-FF262FD56C22}" destId="{20212E9F-BE8F-472A-B4B8-410796D8AB91}" srcOrd="2" destOrd="0" presId="urn:microsoft.com/office/officeart/2008/layout/VerticalCurvedList"/>
    <dgm:cxn modelId="{7B832154-FC89-40F5-ADB2-642920C31826}" type="presParOf" srcId="{20212E9F-BE8F-472A-B4B8-410796D8AB91}" destId="{E2E0013A-128B-42BA-9880-74402006BA77}" srcOrd="0" destOrd="0" presId="urn:microsoft.com/office/officeart/2008/layout/VerticalCurvedList"/>
    <dgm:cxn modelId="{E08ED00A-9A62-4276-A6A3-690A900E1620}" type="presParOf" srcId="{AC219FFF-DFA2-46FC-A936-FF262FD56C22}" destId="{3372709C-A70C-4C01-B2A2-066754B1FEB1}" srcOrd="3" destOrd="0" presId="urn:microsoft.com/office/officeart/2008/layout/VerticalCurvedList"/>
    <dgm:cxn modelId="{5E58F0AE-BBA0-4C24-8273-3DC2414B7DF5}" type="presParOf" srcId="{AC219FFF-DFA2-46FC-A936-FF262FD56C22}" destId="{A04A9BCF-2F46-47DE-9128-1406A96A6CEE}" srcOrd="4" destOrd="0" presId="urn:microsoft.com/office/officeart/2008/layout/VerticalCurvedList"/>
    <dgm:cxn modelId="{980D2598-26D4-4239-8F5A-A64C4248EFD3}" type="presParOf" srcId="{A04A9BCF-2F46-47DE-9128-1406A96A6CEE}" destId="{2395B4C0-0968-46BC-9AFC-A3B801E5FB01}" srcOrd="0" destOrd="0" presId="urn:microsoft.com/office/officeart/2008/layout/VerticalCurvedList"/>
    <dgm:cxn modelId="{E447F044-CE50-40A3-870E-B43765FA3F06}" type="presParOf" srcId="{AC219FFF-DFA2-46FC-A936-FF262FD56C22}" destId="{83D99B1A-3C07-45F4-B738-69303B96AE06}" srcOrd="5" destOrd="0" presId="urn:microsoft.com/office/officeart/2008/layout/VerticalCurvedList"/>
    <dgm:cxn modelId="{EBD66316-7072-49E5-B71C-D531A28359D6}" type="presParOf" srcId="{AC219FFF-DFA2-46FC-A936-FF262FD56C22}" destId="{B2FEF5B7-8459-4C5F-B251-7138F2854BC8}" srcOrd="6" destOrd="0" presId="urn:microsoft.com/office/officeart/2008/layout/VerticalCurvedList"/>
    <dgm:cxn modelId="{52F2737C-A2BA-43A2-B859-8D4B735E1BDD}" type="presParOf" srcId="{B2FEF5B7-8459-4C5F-B251-7138F2854BC8}" destId="{304E63CD-82D9-48BE-AE4B-BA23F0BD1A3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C353D6-4361-4EC4-AC8B-E57B1905014A}">
      <dsp:nvSpPr>
        <dsp:cNvPr id="0" name=""/>
        <dsp:cNvSpPr/>
      </dsp:nvSpPr>
      <dsp:spPr>
        <a:xfrm>
          <a:off x="-5911223" y="-904826"/>
          <a:ext cx="7038878" cy="7038878"/>
        </a:xfrm>
        <a:prstGeom prst="blockArc">
          <a:avLst>
            <a:gd name="adj1" fmla="val 18900000"/>
            <a:gd name="adj2" fmla="val 2700000"/>
            <a:gd name="adj3" fmla="val 307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8352C4-85D2-4D34-B725-6779481395A0}">
      <dsp:nvSpPr>
        <dsp:cNvPr id="0" name=""/>
        <dsp:cNvSpPr/>
      </dsp:nvSpPr>
      <dsp:spPr>
        <a:xfrm>
          <a:off x="725816" y="522922"/>
          <a:ext cx="6237820" cy="104584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0139" tIns="45720" rIns="45720" bIns="4572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Sequential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Single thread processes all points one by one.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Simple, but slow for large N.</a:t>
          </a:r>
        </a:p>
      </dsp:txBody>
      <dsp:txXfrm>
        <a:off x="725816" y="522922"/>
        <a:ext cx="6237820" cy="1045845"/>
      </dsp:txXfrm>
    </dsp:sp>
    <dsp:sp modelId="{E2E0013A-128B-42BA-9880-74402006BA77}">
      <dsp:nvSpPr>
        <dsp:cNvPr id="0" name=""/>
        <dsp:cNvSpPr/>
      </dsp:nvSpPr>
      <dsp:spPr>
        <a:xfrm>
          <a:off x="99865" y="392191"/>
          <a:ext cx="1307306" cy="13073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p3d z="57150" extrusionH="12700" prstMaterial="flat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372709C-A70C-4C01-B2A2-066754B1FEB1}">
      <dsp:nvSpPr>
        <dsp:cNvPr id="0" name=""/>
        <dsp:cNvSpPr/>
      </dsp:nvSpPr>
      <dsp:spPr>
        <a:xfrm>
          <a:off x="1105981" y="2091690"/>
          <a:ext cx="5857655" cy="1045845"/>
        </a:xfrm>
        <a:prstGeom prst="rect">
          <a:avLst/>
        </a:prstGeom>
        <a:solidFill>
          <a:schemeClr val="accent3">
            <a:hueOff val="8797671"/>
            <a:satOff val="-20044"/>
            <a:lumOff val="804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0139" tIns="53340" rIns="53340" bIns="5334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Parallel Stream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Each element in the stream is processed concurrently.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Minimal code, decent speed-up.</a:t>
          </a:r>
        </a:p>
      </dsp:txBody>
      <dsp:txXfrm>
        <a:off x="1105981" y="2091690"/>
        <a:ext cx="5857655" cy="1045845"/>
      </dsp:txXfrm>
    </dsp:sp>
    <dsp:sp modelId="{2395B4C0-0968-46BC-9AFC-A3B801E5FB01}">
      <dsp:nvSpPr>
        <dsp:cNvPr id="0" name=""/>
        <dsp:cNvSpPr/>
      </dsp:nvSpPr>
      <dsp:spPr>
        <a:xfrm>
          <a:off x="452327" y="1960959"/>
          <a:ext cx="1307306" cy="13073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8797671"/>
              <a:satOff val="-20044"/>
              <a:lumOff val="8040"/>
              <a:alphaOff val="0"/>
            </a:schemeClr>
          </a:solidFill>
          <a:prstDash val="solid"/>
          <a:miter lim="800000"/>
        </a:ln>
        <a:effectLst/>
        <a:sp3d z="57150" extrusionH="12700" prstMaterial="flat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3D99B1A-3C07-45F4-B738-69303B96AE06}">
      <dsp:nvSpPr>
        <dsp:cNvPr id="0" name=""/>
        <dsp:cNvSpPr/>
      </dsp:nvSpPr>
      <dsp:spPr>
        <a:xfrm>
          <a:off x="725816" y="3660457"/>
          <a:ext cx="6237820" cy="1045845"/>
        </a:xfrm>
        <a:prstGeom prst="rect">
          <a:avLst/>
        </a:prstGeom>
        <a:solidFill>
          <a:schemeClr val="accent3">
            <a:hueOff val="17595342"/>
            <a:satOff val="-40088"/>
            <a:lumOff val="1608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0139" tIns="53340" rIns="53340" bIns="5334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Fork/Join Framework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Manual task splitting allows efficient use of CPU cores.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Best performance at large scale.</a:t>
          </a:r>
        </a:p>
      </dsp:txBody>
      <dsp:txXfrm>
        <a:off x="725816" y="3660457"/>
        <a:ext cx="6237820" cy="1045845"/>
      </dsp:txXfrm>
    </dsp:sp>
    <dsp:sp modelId="{304E63CD-82D9-48BE-AE4B-BA23F0BD1A32}">
      <dsp:nvSpPr>
        <dsp:cNvPr id="0" name=""/>
        <dsp:cNvSpPr/>
      </dsp:nvSpPr>
      <dsp:spPr>
        <a:xfrm>
          <a:off x="72163" y="3529726"/>
          <a:ext cx="1307306" cy="13073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17595342"/>
              <a:satOff val="-40088"/>
              <a:lumOff val="16080"/>
              <a:alphaOff val="0"/>
            </a:schemeClr>
          </a:solidFill>
          <a:prstDash val="solid"/>
          <a:miter lim="800000"/>
        </a:ln>
        <a:effectLst/>
        <a:sp3d z="57150" extrusionH="12700" prstMaterial="flat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CBB0D6-6D06-4BD3-AB31-E8869D874B02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39DED2-DCCF-4B97-AD20-2724CDB6C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8684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22.jpg>
</file>

<file path=ppt/media/image3.jpg>
</file>

<file path=ppt/media/image4.png>
</file>

<file path=ppt/media/image5.svg>
</file>

<file path=ppt/media/image6.png>
</file>

<file path=ppt/media/image7.png>
</file>

<file path=ppt/media/image8.sv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E409EA-C7DB-44FA-89E8-1410E2A9549A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3E91F2-10CE-41A6-AD49-30D4CB69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197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603346" cy="1828800"/>
          </a:xfrm>
        </p:spPr>
        <p:txBody>
          <a:bodyPr anchor="b"/>
          <a:lstStyle>
            <a:lvl1pPr algn="r">
              <a:lnSpc>
                <a:spcPct val="100000"/>
              </a:lnSpc>
              <a:defRPr sz="6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09892" y="1981083"/>
            <a:ext cx="4417453" cy="1655762"/>
          </a:xfrm>
        </p:spPr>
        <p:txBody>
          <a:bodyPr/>
          <a:lstStyle>
            <a:lvl1pPr marL="0" indent="0" algn="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B2A8E-2924-46CB-8A3D-E6C838C23300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CFBD-2225-44FB-8E2E-7BC9B9D5C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5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057327" cy="43513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B2A8E-2924-46CB-8A3D-E6C838C23300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CFBD-2225-44FB-8E2E-7BC9B9D5C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46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92427"/>
            <a:ext cx="2628900" cy="55845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592427"/>
            <a:ext cx="7734300" cy="558453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B2A8E-2924-46CB-8A3D-E6C838C23300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CFBD-2225-44FB-8E2E-7BC9B9D5C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53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B2A8E-2924-46CB-8A3D-E6C838C23300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CFBD-2225-44FB-8E2E-7BC9B9D5C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3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026650" cy="2862262"/>
          </a:xfrm>
        </p:spPr>
        <p:txBody>
          <a:bodyPr anchor="b"/>
          <a:lstStyle>
            <a:lvl1pPr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02665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B2A8E-2924-46CB-8A3D-E6C838C23300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CFBD-2225-44FB-8E2E-7BC9B9D5C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19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84632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6086" y="1825625"/>
            <a:ext cx="484632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B2A8E-2924-46CB-8A3D-E6C838C23300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CFBD-2225-44FB-8E2E-7BC9B9D5C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63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65760"/>
            <a:ext cx="1051560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755057"/>
            <a:ext cx="4846320" cy="5965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0" y="2418735"/>
            <a:ext cx="4846320" cy="37534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11247" y="1755057"/>
            <a:ext cx="4846320" cy="5965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11247" y="2418735"/>
            <a:ext cx="4846320" cy="37534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B2A8E-2924-46CB-8A3D-E6C838C23300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CFBD-2225-44FB-8E2E-7BC9B9D5C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14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B2A8E-2924-46CB-8A3D-E6C838C23300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CFBD-2225-44FB-8E2E-7BC9B9D5C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116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B2A8E-2924-46CB-8A3D-E6C838C23300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CFBD-2225-44FB-8E2E-7BC9B9D5C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61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621826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683834"/>
            <a:ext cx="5675312" cy="440023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300761"/>
            <a:ext cx="3932237" cy="278330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B2A8E-2924-46CB-8A3D-E6C838C23300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CFBD-2225-44FB-8E2E-7BC9B9D5C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85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594624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183188" y="1594624"/>
            <a:ext cx="5675312" cy="45006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323062"/>
            <a:ext cx="3932237" cy="267629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B2A8E-2924-46CB-8A3D-E6C838C23300}" type="datetimeFigureOut">
              <a:rPr lang="en-US" smtClean="0"/>
              <a:t>7/10/2025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2CFBD-2225-44FB-8E2E-7BC9B9D5C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464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23492" y="6498019"/>
            <a:ext cx="28913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E33B2A8E-2924-46CB-8A3D-E6C838C23300}" type="datetimeFigureOut">
              <a:rPr lang="en-US" smtClean="0"/>
              <a:pPr/>
              <a:t>7/10/2025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49801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498019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5B42CFBD-2225-44FB-8E2E-7BC9B9D5CD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57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/>
        </a:buClr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/>
        </a:buClr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tx2"/>
        </a:buClr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6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sv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Title Layout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Subtitle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14421B-A101-4246-B805-7C57E2E7D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174F31-8961-492B-A5A7-BB8D17E09EBE}"/>
              </a:ext>
            </a:extLst>
          </p:cNvPr>
          <p:cNvSpPr txBox="1"/>
          <p:nvPr/>
        </p:nvSpPr>
        <p:spPr>
          <a:xfrm rot="20539796">
            <a:off x="6449983" y="3956579"/>
            <a:ext cx="535550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i="1" dirty="0">
                <a:solidFill>
                  <a:schemeClr val="bg1"/>
                </a:solidFill>
                <a:latin typeface="Harrington" panose="04040505050A02020702" pitchFamily="82" charset="0"/>
              </a:rPr>
              <a:t>Simulations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44E73E-084D-4447-A7CC-2429FF9CB352}"/>
              </a:ext>
            </a:extLst>
          </p:cNvPr>
          <p:cNvSpPr txBox="1"/>
          <p:nvPr/>
        </p:nvSpPr>
        <p:spPr>
          <a:xfrm rot="20943373">
            <a:off x="79058" y="5074794"/>
            <a:ext cx="491518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Harrington" panose="04040505050A02020702" pitchFamily="82" charset="0"/>
              </a:rPr>
              <a:t>Monti Carlo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0C7E90-5B7E-4752-BB25-BB1008243843}"/>
              </a:ext>
            </a:extLst>
          </p:cNvPr>
          <p:cNvSpPr txBox="1"/>
          <p:nvPr/>
        </p:nvSpPr>
        <p:spPr>
          <a:xfrm>
            <a:off x="9953772" y="5827235"/>
            <a:ext cx="2347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Done by: </a:t>
            </a:r>
          </a:p>
          <a:p>
            <a:r>
              <a:rPr lang="en-US" dirty="0">
                <a:solidFill>
                  <a:schemeClr val="bg1"/>
                </a:solidFill>
              </a:rPr>
              <a:t>Amar Farshoukh 6300</a:t>
            </a:r>
          </a:p>
          <a:p>
            <a:r>
              <a:rPr lang="en-US" dirty="0">
                <a:solidFill>
                  <a:schemeClr val="bg1"/>
                </a:solidFill>
              </a:rPr>
              <a:t>Zainab </a:t>
            </a:r>
            <a:r>
              <a:rPr lang="en-US" dirty="0" err="1">
                <a:solidFill>
                  <a:schemeClr val="bg1"/>
                </a:solidFill>
              </a:rPr>
              <a:t>Awada</a:t>
            </a:r>
            <a:r>
              <a:rPr lang="en-US" dirty="0">
                <a:solidFill>
                  <a:schemeClr val="bg1"/>
                </a:solidFill>
              </a:rPr>
              <a:t> 6146</a:t>
            </a:r>
          </a:p>
        </p:txBody>
      </p:sp>
      <p:pic>
        <p:nvPicPr>
          <p:cNvPr id="11" name="Graphic 10" descr="Programmer">
            <a:extLst>
              <a:ext uri="{FF2B5EF4-FFF2-40B4-BE49-F238E27FC236}">
                <a16:creationId xmlns:a16="http://schemas.microsoft.com/office/drawing/2014/main" id="{867FFF7E-275E-47B7-8925-EC216D15EC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29371" y="4934041"/>
            <a:ext cx="914400" cy="914400"/>
          </a:xfrm>
          <a:prstGeom prst="rect">
            <a:avLst/>
          </a:prstGeom>
        </p:spPr>
      </p:pic>
      <p:pic>
        <p:nvPicPr>
          <p:cNvPr id="1026" name="Picture 2" descr="Ulfg">
            <a:extLst>
              <a:ext uri="{FF2B5EF4-FFF2-40B4-BE49-F238E27FC236}">
                <a16:creationId xmlns:a16="http://schemas.microsoft.com/office/drawing/2014/main" id="{076F2E40-E411-4F63-A92E-E1AE4CC62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43771" y="-58"/>
            <a:ext cx="666254" cy="6662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CB43F7-12A5-41BC-A63A-003E650F76A8}"/>
              </a:ext>
            </a:extLst>
          </p:cNvPr>
          <p:cNvSpPr txBox="1"/>
          <p:nvPr/>
        </p:nvSpPr>
        <p:spPr>
          <a:xfrm>
            <a:off x="8017395" y="148403"/>
            <a:ext cx="387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Presented to: Dr. Mohamad </a:t>
            </a:r>
            <a:r>
              <a:rPr lang="en-US" dirty="0" err="1">
                <a:solidFill>
                  <a:schemeClr val="bg1"/>
                </a:solidFill>
              </a:rPr>
              <a:t>Aoude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0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C15AD-5AA0-4BF6-8D50-D281E0CD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Analysis of Results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2A798E-B92B-4040-9954-36942ABB01F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111" y="1634333"/>
            <a:ext cx="12216111" cy="4776387"/>
          </a:xfr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E19BBCB1-10BF-4264-97E4-B8D2E12F0DD6}"/>
              </a:ext>
            </a:extLst>
          </p:cNvPr>
          <p:cNvSpPr/>
          <p:nvPr/>
        </p:nvSpPr>
        <p:spPr>
          <a:xfrm>
            <a:off x="707718" y="3608984"/>
            <a:ext cx="1981200" cy="895349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Sequential is the slowest!</a:t>
            </a:r>
          </a:p>
        </p:txBody>
      </p:sp>
      <p:sp>
        <p:nvSpPr>
          <p:cNvPr id="14" name="Scroll: Horizontal 13">
            <a:extLst>
              <a:ext uri="{FF2B5EF4-FFF2-40B4-BE49-F238E27FC236}">
                <a16:creationId xmlns:a16="http://schemas.microsoft.com/office/drawing/2014/main" id="{0236F9D9-283A-4428-B0AF-DA7216794B50}"/>
              </a:ext>
            </a:extLst>
          </p:cNvPr>
          <p:cNvSpPr/>
          <p:nvPr/>
        </p:nvSpPr>
        <p:spPr>
          <a:xfrm>
            <a:off x="6096000" y="0"/>
            <a:ext cx="5870882" cy="1462088"/>
          </a:xfrm>
          <a:prstGeom prst="horizontalScroll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For small N (≤10M)</a:t>
            </a:r>
            <a:r>
              <a:rPr lang="en-US" dirty="0">
                <a:solidFill>
                  <a:srgbClr val="0070C0"/>
                </a:solidFill>
              </a:rPr>
              <a:t>: </a:t>
            </a:r>
            <a:r>
              <a:rPr lang="en-US" dirty="0"/>
              <a:t>Parallel Streams offer a good tradeoff between simplicity and speed.</a:t>
            </a:r>
          </a:p>
        </p:txBody>
      </p:sp>
      <p:sp>
        <p:nvSpPr>
          <p:cNvPr id="15" name="Scroll: Horizontal 14">
            <a:extLst>
              <a:ext uri="{FF2B5EF4-FFF2-40B4-BE49-F238E27FC236}">
                <a16:creationId xmlns:a16="http://schemas.microsoft.com/office/drawing/2014/main" id="{F96D3AD9-8797-4D45-B094-B20B29FF7A62}"/>
              </a:ext>
            </a:extLst>
          </p:cNvPr>
          <p:cNvSpPr/>
          <p:nvPr/>
        </p:nvSpPr>
        <p:spPr>
          <a:xfrm>
            <a:off x="6117919" y="1745061"/>
            <a:ext cx="5870882" cy="1296989"/>
          </a:xfrm>
          <a:prstGeom prst="horizontalScroll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For large N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: </a:t>
            </a:r>
            <a:r>
              <a:rPr lang="en-US" dirty="0">
                <a:solidFill>
                  <a:schemeClr val="bg1"/>
                </a:solidFill>
              </a:rPr>
              <a:t>Fork/Join provides the </a:t>
            </a:r>
            <a:r>
              <a:rPr lang="en-US" b="1" dirty="0">
                <a:solidFill>
                  <a:schemeClr val="bg1"/>
                </a:solidFill>
              </a:rPr>
              <a:t>best raw performance</a:t>
            </a:r>
            <a:r>
              <a:rPr lang="en-US" dirty="0">
                <a:solidFill>
                  <a:schemeClr val="bg1"/>
                </a:solidFill>
              </a:rPr>
              <a:t> and scales better.</a:t>
            </a:r>
          </a:p>
        </p:txBody>
      </p:sp>
      <p:pic>
        <p:nvPicPr>
          <p:cNvPr id="16" name="Graphic 15" descr="Crown">
            <a:extLst>
              <a:ext uri="{FF2B5EF4-FFF2-40B4-BE49-F238E27FC236}">
                <a16:creationId xmlns:a16="http://schemas.microsoft.com/office/drawing/2014/main" id="{442771A2-A988-4EC7-8FC1-37DD8D68D1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20000" y="128786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1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3F07D-BB8E-4AB2-A2F0-D573AB4F0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What Did We Learn?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0EA8E-DC25-44EF-8469-234C12D0B4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77886" cy="3203575"/>
          </a:xfrm>
        </p:spPr>
        <p:txBody>
          <a:bodyPr/>
          <a:lstStyle/>
          <a:p>
            <a:r>
              <a:rPr lang="en-US" dirty="0"/>
              <a:t>🧠 </a:t>
            </a:r>
            <a:r>
              <a:rPr lang="en-US" b="1" dirty="0"/>
              <a:t>Performance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b="1" dirty="0"/>
              <a:t>1) </a:t>
            </a:r>
            <a:r>
              <a:rPr lang="en-US" b="1" dirty="0">
                <a:solidFill>
                  <a:srgbClr val="FF0066"/>
                </a:solidFill>
              </a:rPr>
              <a:t>Fork/Join </a:t>
            </a:r>
            <a:r>
              <a:rPr lang="en-US" dirty="0"/>
              <a:t>is the fastest, especially at scale</a:t>
            </a:r>
          </a:p>
          <a:p>
            <a:pPr marL="0" indent="0">
              <a:buNone/>
            </a:pPr>
            <a:r>
              <a:rPr lang="en-US" b="1" dirty="0"/>
              <a:t>2) </a:t>
            </a:r>
            <a:r>
              <a:rPr lang="en-US" b="1" dirty="0">
                <a:solidFill>
                  <a:srgbClr val="0070C0"/>
                </a:solidFill>
              </a:rPr>
              <a:t>Streams</a:t>
            </a:r>
            <a:r>
              <a:rPr lang="en-US" dirty="0"/>
              <a:t> are ideal for clean and quick parallelism</a:t>
            </a:r>
          </a:p>
          <a:p>
            <a:pPr marL="0" indent="0">
              <a:buNone/>
            </a:pPr>
            <a:r>
              <a:rPr lang="en-US" b="1" dirty="0"/>
              <a:t>3) </a:t>
            </a:r>
            <a:r>
              <a:rPr lang="en-US" b="1" dirty="0">
                <a:solidFill>
                  <a:schemeClr val="accent2"/>
                </a:solidFill>
              </a:rPr>
              <a:t>Sequential</a:t>
            </a:r>
            <a:r>
              <a:rPr lang="en-US" dirty="0"/>
              <a:t> is reliable but not efficient for large N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9EAAB1-5E28-4E44-9222-7BF572505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6086" y="1825625"/>
            <a:ext cx="4846320" cy="2911475"/>
          </a:xfrm>
        </p:spPr>
        <p:txBody>
          <a:bodyPr/>
          <a:lstStyle/>
          <a:p>
            <a:r>
              <a:rPr lang="en-US" dirty="0"/>
              <a:t>🛠 </a:t>
            </a:r>
            <a:r>
              <a:rPr lang="en-US" b="1" dirty="0"/>
              <a:t>Implementation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b="1" dirty="0"/>
              <a:t>1) </a:t>
            </a:r>
            <a:r>
              <a:rPr lang="en-US" b="1" dirty="0">
                <a:solidFill>
                  <a:srgbClr val="0070C0"/>
                </a:solidFill>
              </a:rPr>
              <a:t>Streams</a:t>
            </a:r>
            <a:r>
              <a:rPr lang="en-US" dirty="0"/>
              <a:t>: minimal code</a:t>
            </a:r>
          </a:p>
          <a:p>
            <a:pPr marL="0" indent="0">
              <a:buNone/>
            </a:pPr>
            <a:r>
              <a:rPr lang="en-US" b="1" dirty="0"/>
              <a:t>2) </a:t>
            </a:r>
            <a:r>
              <a:rPr lang="en-US" b="1" dirty="0">
                <a:solidFill>
                  <a:srgbClr val="FF0066"/>
                </a:solidFill>
              </a:rPr>
              <a:t>Fork/Join</a:t>
            </a:r>
            <a:r>
              <a:rPr lang="en-US" dirty="0"/>
              <a:t>: best control &amp; scalability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All versions remain accurate and stable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6B533F60-482A-438D-BCA3-65B7B10F97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0291" y="5029200"/>
            <a:ext cx="8731250" cy="1046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		         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Conclusion</a:t>
            </a:r>
            <a:r>
              <a:rPr lang="en-US" altLang="en-US" sz="2000" b="1" i="1" dirty="0">
                <a:latin typeface="Arial" panose="020B0604020202020204" pitchFamily="34" charset="0"/>
              </a:rPr>
              <a:t>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"Parallelism doesn’t just make code faster - it makes scale possible."</a:t>
            </a:r>
          </a:p>
        </p:txBody>
      </p:sp>
    </p:spTree>
    <p:extLst>
      <p:ext uri="{BB962C8B-B14F-4D97-AF65-F5344CB8AC3E}">
        <p14:creationId xmlns:p14="http://schemas.microsoft.com/office/powerpoint/2010/main" val="2613977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7293A-5604-4F3D-A0F9-27FDBF5B2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FD0D954-F427-42FF-AC13-D6DF8E5FFD5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FEB14BA-4C3F-4CA9-8939-5A1B32AC3EF9}"/>
              </a:ext>
            </a:extLst>
          </p:cNvPr>
          <p:cNvSpPr txBox="1"/>
          <p:nvPr/>
        </p:nvSpPr>
        <p:spPr>
          <a:xfrm>
            <a:off x="1549400" y="-104235"/>
            <a:ext cx="86614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solidFill>
                  <a:schemeClr val="bg1"/>
                </a:solidFill>
                <a:latin typeface="Harrington" panose="04040505050A02020702" pitchFamily="82" charset="0"/>
              </a:rPr>
              <a:t>Thanks For your Attention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20F4D5-DE7A-40DA-B651-8DAD7250EB5B}"/>
              </a:ext>
            </a:extLst>
          </p:cNvPr>
          <p:cNvSpPr txBox="1"/>
          <p:nvPr/>
        </p:nvSpPr>
        <p:spPr>
          <a:xfrm>
            <a:off x="7531100" y="5844635"/>
            <a:ext cx="66802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Harrington" panose="04040505050A02020702" pitchFamily="82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210747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38200" y="314325"/>
            <a:ext cx="10515600" cy="1325563"/>
          </a:xfrm>
        </p:spPr>
        <p:txBody>
          <a:bodyPr/>
          <a:lstStyle/>
          <a:p>
            <a:r>
              <a:rPr lang="en-US" i="1" dirty="0"/>
              <a:t>Why Estimate π with Random Points?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016000" y="1732756"/>
            <a:ext cx="10515600" cy="422275"/>
          </a:xfrm>
        </p:spPr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lang="en-US" dirty="0"/>
              <a:t>     </a:t>
            </a:r>
            <a:r>
              <a:rPr lang="en-US" dirty="0">
                <a:latin typeface="Andalus" panose="02020603050405020304" pitchFamily="18" charset="-78"/>
                <a:cs typeface="Andalus" panose="02020603050405020304" pitchFamily="18" charset="-78"/>
              </a:rPr>
              <a:t>Can randomness help us approximate something as precise as π?</a:t>
            </a:r>
          </a:p>
        </p:txBody>
      </p:sp>
      <p:pic>
        <p:nvPicPr>
          <p:cNvPr id="3" name="Graphic 2" descr="Head with gears">
            <a:extLst>
              <a:ext uri="{FF2B5EF4-FFF2-40B4-BE49-F238E27FC236}">
                <a16:creationId xmlns:a16="http://schemas.microsoft.com/office/drawing/2014/main" id="{0927EADB-7F0F-4C62-838D-8A1A8AAF0C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6000" y="2155031"/>
            <a:ext cx="2362200" cy="23622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497B654-D133-4346-ABAD-415853020C71}"/>
              </a:ext>
            </a:extLst>
          </p:cNvPr>
          <p:cNvSpPr/>
          <p:nvPr/>
        </p:nvSpPr>
        <p:spPr>
          <a:xfrm>
            <a:off x="924501" y="5590142"/>
            <a:ext cx="5593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Chaos can reveal patterns — if we measure it right.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676D5D-F783-4E8B-9DE8-D4374FB51293}"/>
              </a:ext>
            </a:extLst>
          </p:cNvPr>
          <p:cNvSpPr/>
          <p:nvPr/>
        </p:nvSpPr>
        <p:spPr>
          <a:xfrm>
            <a:off x="3721100" y="2132172"/>
            <a:ext cx="6858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Monte Carlo method is a </a:t>
            </a:r>
            <a:r>
              <a:rPr lang="en-US" b="1" dirty="0"/>
              <a:t>probabilistic algorithm</a:t>
            </a:r>
            <a:r>
              <a:rPr lang="en-US" dirty="0"/>
              <a:t> that uses </a:t>
            </a:r>
            <a:r>
              <a:rPr lang="en-US" b="1" dirty="0"/>
              <a:t>random sampling</a:t>
            </a:r>
            <a:r>
              <a:rPr lang="en-US" dirty="0"/>
              <a:t> to solve problems that might be deterministic in principle.</a:t>
            </a:r>
          </a:p>
          <a:p>
            <a:br>
              <a:rPr lang="en-US" dirty="0"/>
            </a:br>
            <a:r>
              <a:rPr lang="en-US" u="sng" dirty="0"/>
              <a:t>It’s often used when: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problem is </a:t>
            </a:r>
            <a:r>
              <a:rPr lang="en-US" b="1" dirty="0"/>
              <a:t>too complex</a:t>
            </a:r>
            <a:r>
              <a:rPr lang="en-US" dirty="0"/>
              <a:t> for exact solutions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system behaves </a:t>
            </a:r>
            <a:r>
              <a:rPr lang="en-US" b="1" dirty="0"/>
              <a:t>stochastically</a:t>
            </a:r>
            <a:r>
              <a:rPr lang="en-US" dirty="0"/>
              <a:t> (e.g., physics, finance)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want to approximate a result by observing </a:t>
            </a:r>
            <a:r>
              <a:rPr lang="en-US" b="1" dirty="0"/>
              <a:t>patterns in randomness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algn="ctr"/>
            <a:r>
              <a:rPr lang="en-US" dirty="0"/>
              <a:t>In this project, we used it to approximate </a:t>
            </a:r>
            <a:r>
              <a:rPr lang="en-US" b="1" dirty="0"/>
              <a:t>π</a:t>
            </a:r>
            <a:r>
              <a:rPr lang="en-US" dirty="0"/>
              <a:t>, by simulating millions of random points.</a:t>
            </a:r>
          </a:p>
        </p:txBody>
      </p:sp>
    </p:spTree>
    <p:extLst>
      <p:ext uri="{BB962C8B-B14F-4D97-AF65-F5344CB8AC3E}">
        <p14:creationId xmlns:p14="http://schemas.microsoft.com/office/powerpoint/2010/main" val="2975809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What We Set Out to Do?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1B74E37-5F57-4978-8ED0-0547DC34F16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792288"/>
            <a:ext cx="8089900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🎯 Estimate π using Monte Carlo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🚀 Apply &amp; compare different </a:t>
            </a: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Parallel Java models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📊 Benchmark and visualize the performance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✅ Ensure statistical correctness and reproducibility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33C180-A37F-4BC4-8476-F7114F76A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559300"/>
            <a:ext cx="2847975" cy="1600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58782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7.40741E-7 L 0.125 -7.40741E-7 C 0.18099 -7.40741E-7 0.25 0.06898 0.25 0.125 L 0.25 0.25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6 L 0.125 3.7037E-6 C 0.18099 3.7037E-6 0.25 0.06898 0.25 0.125 L 0.25 0.25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85185E-6 L 0.125 -1.85185E-6 C 0.18099 -1.85185E-6 0.25 0.06898 0.25 0.125 L 0.25 0.25 " pathEditMode="relative" rAng="0" ptsTypes="AAAA">
                                      <p:cBhvr>
                                        <p:cTn id="14" dur="2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59259E-6 L 0.125 2.59259E-6 C 0.18099 2.59259E-6 0.25 0.06898 0.25 0.125 L 0.25 0.25 " pathEditMode="relative" rAng="0" ptsTypes="AAAA">
                                      <p:cBhvr>
                                        <p:cTn id="18" dur="2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0006" y="447675"/>
            <a:ext cx="5435600" cy="773113"/>
          </a:xfrm>
        </p:spPr>
        <p:txBody>
          <a:bodyPr>
            <a:normAutofit fontScale="90000"/>
          </a:bodyPr>
          <a:lstStyle/>
          <a:p>
            <a:r>
              <a:rPr lang="en-US" dirty="0"/>
              <a:t>						</a:t>
            </a:r>
            <a:r>
              <a:rPr lang="en-US" sz="4400" dirty="0"/>
              <a:t> </a:t>
            </a:r>
            <a:r>
              <a:rPr lang="en-US" i="1" dirty="0"/>
              <a:t>Monte Carlo in Action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6116362" y="2618143"/>
            <a:ext cx="4846320" cy="350794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     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Each point is tested:</a:t>
            </a:r>
            <a:br>
              <a:rPr lang="en-US" dirty="0"/>
            </a:br>
            <a:r>
              <a:rPr lang="en-US" dirty="0"/>
              <a:t>• If it falls </a:t>
            </a:r>
            <a:r>
              <a:rPr lang="en-US" b="1" dirty="0"/>
              <a:t>inside</a:t>
            </a:r>
            <a:r>
              <a:rPr lang="en-US" dirty="0"/>
              <a:t> the quarter-circle, it's counted.</a:t>
            </a:r>
            <a:br>
              <a:rPr lang="en-US" dirty="0"/>
            </a:br>
            <a:r>
              <a:rPr lang="en-US" dirty="0"/>
              <a:t>• The ratio of inside points estimates </a:t>
            </a:r>
            <a:r>
              <a:rPr lang="en-US" b="1" dirty="0"/>
              <a:t>π/4=(area circle/area square)</a:t>
            </a:r>
            <a:r>
              <a:rPr lang="en-US" dirty="0"/>
              <a:t>.</a:t>
            </a:r>
          </a:p>
          <a:p>
            <a:r>
              <a:rPr lang="en-US" dirty="0"/>
              <a:t>The more points we generate, the </a:t>
            </a:r>
            <a:r>
              <a:rPr lang="en-US" b="1" dirty="0"/>
              <a:t>closer we get to the true value of π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monti carlo simulation">
            <a:hlinkClick r:id="" action="ppaction://media"/>
            <a:extLst>
              <a:ext uri="{FF2B5EF4-FFF2-40B4-BE49-F238E27FC236}">
                <a16:creationId xmlns:a16="http://schemas.microsoft.com/office/drawing/2014/main" id="{207396F1-17FB-4652-87CC-3BFB126BCD91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" y="177799"/>
            <a:ext cx="5600700" cy="6331012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96E9593-83B4-46E6-AEC0-B5A4B813F95B}"/>
              </a:ext>
            </a:extLst>
          </p:cNvPr>
          <p:cNvSpPr txBox="1"/>
          <p:nvPr/>
        </p:nvSpPr>
        <p:spPr>
          <a:xfrm>
            <a:off x="7853082" y="1382153"/>
            <a:ext cx="38996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Red points (inside circle)​    </a:t>
            </a:r>
          </a:p>
          <a:p>
            <a:r>
              <a:rPr lang="en-US" dirty="0"/>
              <a:t>           Red + Blue points (inside square)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5D7559-3F48-4881-88AE-8E1B7AA247AB}"/>
              </a:ext>
            </a:extLst>
          </p:cNvPr>
          <p:cNvSpPr txBox="1"/>
          <p:nvPr/>
        </p:nvSpPr>
        <p:spPr>
          <a:xfrm>
            <a:off x="7873893" y="1490664"/>
            <a:ext cx="1331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i="1" dirty="0"/>
              <a:t>π</a:t>
            </a:r>
            <a:r>
              <a:rPr lang="el-GR" dirty="0"/>
              <a:t>≈4×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EF8CD9C-8B96-4602-B893-17400FE6E0D6}"/>
              </a:ext>
            </a:extLst>
          </p:cNvPr>
          <p:cNvCxnSpPr/>
          <p:nvPr/>
        </p:nvCxnSpPr>
        <p:spPr>
          <a:xfrm>
            <a:off x="8539522" y="1675330"/>
            <a:ext cx="302494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CBBEDD2-9D7B-4B32-BEB0-46A3EFDB0AC1}"/>
              </a:ext>
            </a:extLst>
          </p:cNvPr>
          <p:cNvSpPr txBox="1"/>
          <p:nvPr/>
        </p:nvSpPr>
        <p:spPr>
          <a:xfrm>
            <a:off x="6204793" y="2292454"/>
            <a:ext cx="466945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/>
              <a:t>Random points are generated inside a unit square.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EE870A-C23C-4208-A8DE-F949A349CFD9}"/>
              </a:ext>
            </a:extLst>
          </p:cNvPr>
          <p:cNvSpPr/>
          <p:nvPr/>
        </p:nvSpPr>
        <p:spPr>
          <a:xfrm>
            <a:off x="7853082" y="1382153"/>
            <a:ext cx="3711389" cy="773113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8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Architecture Overview</a:t>
            </a:r>
          </a:p>
        </p:txBody>
      </p:sp>
      <p:graphicFrame>
        <p:nvGraphicFramePr>
          <p:cNvPr id="9" name="Content Placeholder 8" descr="Vertical Curved List diagram showing 3 groups arranged one below the other with bullet points under each group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65401464"/>
              </p:ext>
            </p:extLst>
          </p:nvPr>
        </p:nvGraphicFramePr>
        <p:xfrm>
          <a:off x="4318000" y="1508125"/>
          <a:ext cx="7035800" cy="5229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3A548EA5-94B7-49C9-8CE3-3C6DB235A5CA}"/>
              </a:ext>
            </a:extLst>
          </p:cNvPr>
          <p:cNvSpPr/>
          <p:nvPr/>
        </p:nvSpPr>
        <p:spPr>
          <a:xfrm>
            <a:off x="838200" y="2087126"/>
            <a:ext cx="57023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Loop N times</a:t>
            </a:r>
            <a:r>
              <a:rPr lang="en-US" b="1" dirty="0">
                <a:solidFill>
                  <a:srgbClr val="FFC000"/>
                </a:solidFill>
              </a:rPr>
              <a:t>→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/>
              <a:t>generate (x, y) </a:t>
            </a:r>
          </a:p>
          <a:p>
            <a:r>
              <a:rPr lang="en-US" b="1" dirty="0">
                <a:solidFill>
                  <a:srgbClr val="FFC000"/>
                </a:solidFill>
              </a:rPr>
              <a:t>→</a:t>
            </a:r>
            <a:r>
              <a:rPr lang="en-US" dirty="0">
                <a:solidFill>
                  <a:srgbClr val="FFC000"/>
                </a:solidFill>
              </a:rPr>
              <a:t> </a:t>
            </a:r>
            <a:r>
              <a:rPr lang="en-US" dirty="0"/>
              <a:t>if x² + y² ≤ 1, count++ </a:t>
            </a:r>
            <a:r>
              <a:rPr lang="en-US" b="1" dirty="0">
                <a:solidFill>
                  <a:srgbClr val="FFC000"/>
                </a:solidFill>
              </a:rPr>
              <a:t>→</a:t>
            </a:r>
            <a:r>
              <a:rPr lang="en-US" dirty="0"/>
              <a:t> π = 4·count/N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22CCE9-6F22-4E93-B7CF-6BB5E0FEB6A6}"/>
              </a:ext>
            </a:extLst>
          </p:cNvPr>
          <p:cNvSpPr/>
          <p:nvPr/>
        </p:nvSpPr>
        <p:spPr>
          <a:xfrm>
            <a:off x="838200" y="3429000"/>
            <a:ext cx="5257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IntStream.parallel</a:t>
            </a:r>
            <a:r>
              <a:rPr lang="en-US" dirty="0"/>
              <a:t>(N)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b="1" dirty="0">
                <a:solidFill>
                  <a:srgbClr val="0070C0"/>
                </a:solidFill>
              </a:rPr>
              <a:t>→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each thread: (x, y) &amp; test</a:t>
            </a:r>
          </a:p>
          <a:p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→</a:t>
            </a:r>
            <a:r>
              <a:rPr lang="en-US" dirty="0"/>
              <a:t> sum counts </a:t>
            </a:r>
            <a:r>
              <a:rPr lang="en-US" b="1" dirty="0">
                <a:solidFill>
                  <a:srgbClr val="0070C0"/>
                </a:solidFill>
              </a:rPr>
              <a:t>→</a:t>
            </a:r>
            <a:r>
              <a:rPr lang="en-US" dirty="0"/>
              <a:t> π = 4·total/N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B18157-433E-4543-862B-0A60CED02CF1}"/>
              </a:ext>
            </a:extLst>
          </p:cNvPr>
          <p:cNvSpPr/>
          <p:nvPr/>
        </p:nvSpPr>
        <p:spPr>
          <a:xfrm>
            <a:off x="838200" y="4703544"/>
            <a:ext cx="5003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RecursiveTask</a:t>
            </a:r>
            <a:r>
              <a:rPr lang="en-US" dirty="0"/>
              <a:t> splits range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→</a:t>
            </a:r>
            <a:r>
              <a:rPr lang="en-US" dirty="0"/>
              <a:t> subtasks count points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→</a:t>
            </a:r>
            <a:r>
              <a:rPr lang="en-US" dirty="0"/>
              <a:t> join totals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→</a:t>
            </a:r>
            <a:r>
              <a:rPr lang="en-US" dirty="0"/>
              <a:t> </a:t>
            </a:r>
            <a:r>
              <a:rPr lang="el-GR" dirty="0"/>
              <a:t>π = 4·</a:t>
            </a:r>
            <a:r>
              <a:rPr lang="en-US" dirty="0"/>
              <a:t>total/N</a:t>
            </a:r>
          </a:p>
        </p:txBody>
      </p:sp>
    </p:spTree>
    <p:extLst>
      <p:ext uri="{BB962C8B-B14F-4D97-AF65-F5344CB8AC3E}">
        <p14:creationId xmlns:p14="http://schemas.microsoft.com/office/powerpoint/2010/main" val="3569305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0AB71-1F67-47B9-89C4-1DDD8437D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Sequential Code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9ED8C21-0F17-4979-8DF3-A95A0B86ABE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1485106"/>
            <a:ext cx="8763000" cy="4745458"/>
          </a:xfrm>
        </p:spPr>
      </p:pic>
      <p:pic>
        <p:nvPicPr>
          <p:cNvPr id="8" name="Graphic 7" descr="Robot">
            <a:extLst>
              <a:ext uri="{FF2B5EF4-FFF2-40B4-BE49-F238E27FC236}">
                <a16:creationId xmlns:a16="http://schemas.microsoft.com/office/drawing/2014/main" id="{833652A6-7F71-42D6-B468-D33876E095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80700" y="48180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70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0A98B-317F-49FC-877D-30E0331A8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Parallel Stream Code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206F62A-29C3-49D5-B48B-8C9A5A8B452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71688"/>
            <a:ext cx="10616716" cy="3452811"/>
          </a:xfrm>
        </p:spPr>
      </p:pic>
      <p:pic>
        <p:nvPicPr>
          <p:cNvPr id="7" name="Graphic 6" descr="Robot">
            <a:extLst>
              <a:ext uri="{FF2B5EF4-FFF2-40B4-BE49-F238E27FC236}">
                <a16:creationId xmlns:a16="http://schemas.microsoft.com/office/drawing/2014/main" id="{36AA7841-EDDC-42CA-B51E-E8900D412D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680700" y="48180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4381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6063A-3AF9-4D91-9D1D-509A8585F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				</a:t>
            </a:r>
            <a:r>
              <a:rPr lang="en-US" i="1" dirty="0"/>
              <a:t>Fork/Join Code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537E95A-04B8-4D54-9ADC-39B3B68C54C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49999" cy="6638132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A4D1CE8-89FA-4A1D-9412-A86E6BA65F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" r="3212" b="18612"/>
          <a:stretch/>
        </p:blipFill>
        <p:spPr>
          <a:xfrm>
            <a:off x="5509756" y="5032143"/>
            <a:ext cx="6684289" cy="1605989"/>
          </a:xfrm>
        </p:spPr>
      </p:pic>
      <p:pic>
        <p:nvPicPr>
          <p:cNvPr id="9" name="Graphic 8" descr="Robot">
            <a:extLst>
              <a:ext uri="{FF2B5EF4-FFF2-40B4-BE49-F238E27FC236}">
                <a16:creationId xmlns:a16="http://schemas.microsoft.com/office/drawing/2014/main" id="{F56D780A-B71F-4B00-B01E-D70FEC718D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80700" y="481806"/>
            <a:ext cx="914400" cy="914400"/>
          </a:xfrm>
          <a:prstGeom prst="rect">
            <a:avLst/>
          </a:prstGeom>
        </p:spPr>
      </p:pic>
      <p:sp>
        <p:nvSpPr>
          <p:cNvPr id="13" name="Cloud 12">
            <a:extLst>
              <a:ext uri="{FF2B5EF4-FFF2-40B4-BE49-F238E27FC236}">
                <a16:creationId xmlns:a16="http://schemas.microsoft.com/office/drawing/2014/main" id="{14D719D5-AE1C-412B-8B3C-93CBF689AE83}"/>
              </a:ext>
            </a:extLst>
          </p:cNvPr>
          <p:cNvSpPr/>
          <p:nvPr/>
        </p:nvSpPr>
        <p:spPr>
          <a:xfrm>
            <a:off x="6611372" y="1992313"/>
            <a:ext cx="5321300" cy="217170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500" dirty="0"/>
              <a:t>           Okay… But!</a:t>
            </a:r>
          </a:p>
          <a:p>
            <a:r>
              <a:rPr lang="en-US" sz="2500" dirty="0"/>
              <a:t>What about the Results?</a:t>
            </a:r>
          </a:p>
        </p:txBody>
      </p:sp>
    </p:spTree>
    <p:extLst>
      <p:ext uri="{BB962C8B-B14F-4D97-AF65-F5344CB8AC3E}">
        <p14:creationId xmlns:p14="http://schemas.microsoft.com/office/powerpoint/2010/main" val="20646858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A3258-2CF7-424C-8326-3ACEC5BD1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Main Results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14A68A5-3F10-4B67-B4EA-95CCE539EE5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8200" y="3151188"/>
            <a:ext cx="10784958" cy="29938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8F772E8-9152-44F9-9BD3-181545A6DA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514" y="439570"/>
            <a:ext cx="6512644" cy="2711618"/>
          </a:xfrm>
          <a:prstGeom prst="rect">
            <a:avLst/>
          </a:prstGeom>
        </p:spPr>
      </p:pic>
      <p:sp>
        <p:nvSpPr>
          <p:cNvPr id="7" name="Cloud 6">
            <a:extLst>
              <a:ext uri="{FF2B5EF4-FFF2-40B4-BE49-F238E27FC236}">
                <a16:creationId xmlns:a16="http://schemas.microsoft.com/office/drawing/2014/main" id="{FF43745E-EB6E-45EE-9FCE-B403AF28C454}"/>
              </a:ext>
            </a:extLst>
          </p:cNvPr>
          <p:cNvSpPr/>
          <p:nvPr/>
        </p:nvSpPr>
        <p:spPr>
          <a:xfrm>
            <a:off x="1054100" y="1690688"/>
            <a:ext cx="3048000" cy="1325563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Impressive! </a:t>
            </a:r>
          </a:p>
          <a:p>
            <a:pPr algn="ctr"/>
            <a:r>
              <a:rPr lang="en-US" dirty="0"/>
              <a:t>So who’s the best method?</a:t>
            </a:r>
          </a:p>
        </p:txBody>
      </p:sp>
    </p:spTree>
    <p:extLst>
      <p:ext uri="{BB962C8B-B14F-4D97-AF65-F5344CB8AC3E}">
        <p14:creationId xmlns:p14="http://schemas.microsoft.com/office/powerpoint/2010/main" val="11081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Seasons in Sage Design Templat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easons in sage design slides.potx" id="{20B2578C-A058-49A0-BF74-1D8EE2CBF7F1}" vid="{6013AC06-0964-4A95-8D65-BA949AA843E2}"/>
    </a:ext>
  </a:extLst>
</a:theme>
</file>

<file path=ppt/theme/theme2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Seasons in sage design slides</Template>
  <TotalTime>178</TotalTime>
  <Words>572</Words>
  <Application>Microsoft Office PowerPoint</Application>
  <PresentationFormat>Widescreen</PresentationFormat>
  <Paragraphs>71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Andalus</vt:lpstr>
      <vt:lpstr>Arial</vt:lpstr>
      <vt:lpstr>Calibri</vt:lpstr>
      <vt:lpstr>Harrington</vt:lpstr>
      <vt:lpstr>Wingdings</vt:lpstr>
      <vt:lpstr>Seasons in Sage Design Template</vt:lpstr>
      <vt:lpstr>Title Layout</vt:lpstr>
      <vt:lpstr>Why Estimate π with Random Points?</vt:lpstr>
      <vt:lpstr>What We Set Out to Do?</vt:lpstr>
      <vt:lpstr>       Monte Carlo in Action</vt:lpstr>
      <vt:lpstr>Architecture Overview</vt:lpstr>
      <vt:lpstr>Sequential Code</vt:lpstr>
      <vt:lpstr>Parallel Stream Code</vt:lpstr>
      <vt:lpstr>       Fork/Join Code</vt:lpstr>
      <vt:lpstr>Main Results</vt:lpstr>
      <vt:lpstr>Analysis of Results </vt:lpstr>
      <vt:lpstr>What Did We Learn?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Amar Farshoukh</dc:creator>
  <cp:lastModifiedBy>Amar Farshoukh</cp:lastModifiedBy>
  <cp:revision>51</cp:revision>
  <dcterms:created xsi:type="dcterms:W3CDTF">2025-07-10T12:24:09Z</dcterms:created>
  <dcterms:modified xsi:type="dcterms:W3CDTF">2025-07-10T17:42:03Z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74067000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